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86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22F"/>
    <a:srgbClr val="1A1A1A"/>
    <a:srgbClr val="E03135"/>
    <a:srgbClr val="C16069"/>
    <a:srgbClr val="FF3418"/>
    <a:srgbClr val="3A4152"/>
    <a:srgbClr val="4B556B"/>
    <a:srgbClr val="989A9C"/>
    <a:srgbClr val="FFF8E7"/>
    <a:srgbClr val="FFF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21847"/>
    <p:restoredTop autoAdjust="0" sz="94696"/>
  </p:normalViewPr>
  <p:slideViewPr>
    <p:cSldViewPr snapToGrid="0" snapToObjects="1">
      <p:cViewPr varScale="1">
        <p:scale>
          <a:sx d="100" n="105"/>
          <a:sy d="100" n="105"/>
        </p:scale>
        <p:origin x="480" y="176"/>
      </p:cViewPr>
      <p:guideLst>
        <p:guide orient="horz" pos="2160"/>
        <p:guide pos="384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notesMaster" Target="notesMasters/notesMaster1.xml" /><Relationship Id="rId31" Type="http://schemas.openxmlformats.org/officeDocument/2006/relationships/tableStyles" Target="tableStyles.xml" /><Relationship Id="rId3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9" Type="http://schemas.openxmlformats.org/officeDocument/2006/relationships/viewProps" Target="viewProps.xml" /><Relationship Id="rId28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Welcome slide, held while people find seats. Presented by OWL Planning — Optimal Wealth and Longevity Planning — with Collegica.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Housekeeping. Set expectations: hands-on means hands on a keyboard, not just listening.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failure mode this whole framework exists to 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First hands-on break. Walk the room. Give it the full three minutes; resist the urge to talk over the silence.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Second hands-on break. This is the “novel learning” prompt from the mind plan. Have two or three people read out what they got.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Close. Leave the “try this now” prompts visible on screen during Q&amp;A so people can keep typing.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1302"/>
            <a:ext cx="9144000" cy="1646498"/>
          </a:xfr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rgbClr val="DC322F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E5A21-E3F8-414E-8783-9B787CEE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A10B1-3C39-5B4F-85DD-4E44D8BD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5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DC322F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59EF-BAB7-0E42-9E60-A03A3B0D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BB6D2-A026-D74A-8C2A-7AD33F22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1D05D-520A-D942-8D98-B02EF8CF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1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DBC1-527D-3041-984A-EF5E7E9B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7BF1-44B1-744C-AB68-4BB0A6A59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74A49-6A1E-2F48-B419-02B0A17B9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A9989-2AC6-0F4E-ADFD-C6E06D00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625DC-FC15-A34E-972A-D70B8A82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A2A21-61F6-4A4F-8B34-7B5540EF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1DF4-AED1-614B-BE12-21438630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DBCAE-E5F3-8C40-9708-53662383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57552-3DC5-3546-AB54-31C74D633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3EE9D-F5D6-F54D-8468-AEFB4E71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198EC-0E7C-514D-9D5C-E0079B57D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07E0-5A9C-4B41-95FF-3BAA5F6B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DB537-974F-D34D-9750-CC69627A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6F390-2D22-5048-A0FC-3FAD9329A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9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D455-6580-E548-84D2-30E8C319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37170-F497-734A-8863-A2B1D6D2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3678E-8EC0-9D40-85FD-A78B7303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10869-C0FC-2E44-824A-787E6D8B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8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FB1ED-2AE6-5449-BE22-43836D3C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D820E-FB19-6E41-9F98-FE01AD87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9D32-6061-E14C-B370-0847ED7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6003-B489-CA46-A95C-C1AECC0C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CD6-9805-9E45-9B7C-5314F41E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BA411-2A54-A94A-B3FC-826281DBE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4F16-08DB-C247-8F9D-24EA7D84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2B46-16CB-7E41-AD5E-4493C928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A2BC5-3886-C647-BB53-7B07EAE7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3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82B8-C849-1F4E-8FED-86CF39DF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410FE-1E10-8C4A-BD9D-9A0F6C9D1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2F09-1B36-2F4E-8EEA-BAEEB3FD2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97009-98F8-D441-A078-A31F891B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CA9B-B433-8E45-A2A3-CD0940D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A396B-3342-4645-AC86-58732AAE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6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FF1A-8372-FB40-B0E0-0EE88C8B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F1868-78C4-704F-87A4-9909281CB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64A86-EE40-7F47-8F4A-D5FD082D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6DD5-D90C-D148-9A75-6E5EF76E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649B3-720E-654D-9610-263AC0D9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9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5E4B96-467B-A24D-9EC1-DD46EE699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0EC97-EC51-3242-A427-B6C401F9B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54FCF-A603-6944-ACE1-F3530AAB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D700E-B16B-6340-9BEE-2E563F92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ADE9-5F17-2E4E-A23B-A3EF5CC9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433C7-4F7C-4247-8FF5-1E63E18E1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DC322F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82636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BF5EA-1FF6-EB48-B367-10F16FE226B4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dirty="0" lang="en-GB"/>
              <a:t>Click to edit Master text styles</a:t>
            </a:r>
          </a:p>
          <a:p>
            <a:pPr lvl="1"/>
            <a:r>
              <a:rPr dirty="0" lang="en-GB"/>
              <a:t>Second level</a:t>
            </a:r>
          </a:p>
          <a:p>
            <a:pPr lvl="2"/>
            <a:r>
              <a:rPr dirty="0" lang="en-GB"/>
              <a:t>Third level</a:t>
            </a:r>
          </a:p>
          <a:p>
            <a:pPr lvl="3"/>
            <a:r>
              <a:rPr dirty="0" lang="en-GB"/>
              <a:t>Fourth level</a:t>
            </a:r>
          </a:p>
          <a:p>
            <a:pPr lvl="4"/>
            <a:r>
              <a:rPr dirty="0" lang="en-GB"/>
              <a:t>Fifth level</a:t>
            </a:r>
            <a:endParaRPr dirty="0"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91ED-FFB7-904F-8814-ED29EAA4264A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6F4AD-BD6B-CE47-88CB-D7910584936B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305052-7E31-8548-802E-BBA9CB132D12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9FF2A29-0C17-AD44-9B62-E2C61042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dirty="0" lang="en-GB"/>
              <a:t>Click to edit Master title style</a:t>
            </a:r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3225650749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514350" eaLnBrk="1" hangingPunct="1" latinLnBrk="0" rtl="0">
        <a:lnSpc>
          <a:spcPct val="90000"/>
        </a:lnSpc>
        <a:spcBef>
          <a:spcPct val="0"/>
        </a:spcBef>
        <a:buNone/>
        <a:defRPr b="1" baseline="0" i="0" kern="1200" sz="3200">
          <a:solidFill>
            <a:srgbClr val="DC322F"/>
          </a:solidFill>
          <a:latin charset="0" panose="020B0703020202090204" pitchFamily="34" typeface="Trebuchet MS"/>
          <a:ea typeface="+mj-ea"/>
          <a:cs charset="-79" panose="020B0502020104020203" pitchFamily="34" typeface="Gill Sans"/>
        </a:defRPr>
      </a:lvl1pPr>
    </p:titleStyle>
    <p:bodyStyle>
      <a:lvl1pPr algn="l" defTabSz="514350" eaLnBrk="1" hangingPunct="1" indent="-128588" latinLnBrk="0" marL="1285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1pPr>
      <a:lvl2pPr algn="l" defTabSz="514350" eaLnBrk="1" hangingPunct="1" indent="-128588" latinLnBrk="0" marL="38576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2pPr>
      <a:lvl3pPr algn="l" defTabSz="514350" eaLnBrk="1" hangingPunct="1" indent="-128588" latinLnBrk="0" marL="64293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3pPr>
      <a:lvl4pPr algn="l" defTabSz="514350" eaLnBrk="1" hangingPunct="1" indent="-128588" latinLnBrk="0" marL="90011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4pPr>
      <a:lvl5pPr algn="l" defTabSz="514350" eaLnBrk="1" hangingPunct="1" indent="-128588" latinLnBrk="0" marL="11572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5pPr>
      <a:lvl6pPr algn="l" defTabSz="514350" eaLnBrk="1" hangingPunct="1" indent="-128588" latinLnBrk="0" marL="141446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indent="-128588" latinLnBrk="0" marL="167163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indent="-128588" latinLnBrk="0" marL="192881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indent="-128588" latinLnBrk="0" marL="218598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514350" eaLnBrk="1" hangingPunct="1" latinLnBrk="0" marL="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1pPr>
      <a:lvl2pPr algn="l" defTabSz="514350" eaLnBrk="1" hangingPunct="1" latinLnBrk="0" marL="2571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2pPr>
      <a:lvl3pPr algn="l" defTabSz="514350" eaLnBrk="1" hangingPunct="1" latinLnBrk="0" marL="5143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3pPr>
      <a:lvl4pPr algn="l" defTabSz="514350" eaLnBrk="1" hangingPunct="1" latinLnBrk="0" marL="7715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4pPr>
      <a:lvl5pPr algn="l" defTabSz="514350" eaLnBrk="1" hangingPunct="1" latinLnBrk="0" marL="10287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5pPr>
      <a:lvl6pPr algn="l" defTabSz="514350" eaLnBrk="1" hangingPunct="1" latinLnBrk="0" marL="12858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latinLnBrk="0" marL="15430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latinLnBrk="0" marL="18002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latinLnBrk="0" marL="20574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collegica.org/aging-well/ai-planning/" TargetMode="External" /><Relationship Id="rId3" Type="http://schemas.openxmlformats.org/officeDocument/2006/relationships/hyperlink" Target="https://www.collegica.org/aging-well/budget-from-statements/" TargetMode="External" /><Relationship Id="rId4" Type="http://schemas.openxmlformats.org/officeDocument/2006/relationships/hyperlink" Target="https://www.collegica.org/talks.html" TargetMode="Externa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Your Future with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11302"/>
            <a:ext cx="9144000" cy="1646498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hands-on workshop — Mind, Muscle and Money</a:t>
            </a:r>
            <a:br/>
            <a:br/>
            <a:r>
              <a:rPr/>
              <a:t>OWL Planning · presented with Collegica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September 10,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Your Future with AI</a:t>
            </a:r>
          </a:p>
        </p:txBody>
      </p:sp>
      <p:pic>
        <p:nvPicPr>
          <p:cNvPr descr="imgs/owl-mmm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52600" y="1816100"/>
            <a:ext cx="86868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Before we 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Have your phone or laptop open — we will use an AI model live, twice</a:t>
            </a:r>
          </a:p>
          <a:p>
            <a:pPr lvl="0"/>
            <a:r>
              <a:rPr/>
              <a:t>Nothing you type today needs your real name, employer or account numbers</a:t>
            </a:r>
          </a:p>
          <a:p>
            <a:pPr lvl="0"/>
            <a:r>
              <a:rPr/>
              <a:t>One page per phase; take what applies to you, skip the rest</a:t>
            </a:r>
          </a:p>
          <a:p>
            <a:pPr lvl="0"/>
            <a:r>
              <a:rPr/>
              <a:t>Questions any time — this is a workshop, not a lecture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Retirement, planned badly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One number, checked once a year, by one person</a:t>
            </a:r>
          </a:p>
          <a:p>
            <a:pPr lvl="0"/>
            <a:r>
              <a:rPr/>
              <a:t>Health handled by a family doctor with eleven minutes</a:t>
            </a:r>
          </a:p>
          <a:p>
            <a:pPr lvl="0"/>
            <a:r>
              <a:rPr/>
              <a:t>The body handled — or not — by no one in particular</a:t>
            </a:r>
          </a:p>
          <a:p>
            <a:pPr lvl="0"/>
            <a:r>
              <a:rPr/>
              <a:t>Three separate rooms, three separate timelines, no one holding all three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Three kinds of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</a:t>
            </a:r>
            <a:r>
              <a:rPr/>
              <a:t> — enough cognitive reserve that you are still the one making the decisions</a:t>
            </a:r>
          </a:p>
          <a:p>
            <a:pPr lvl="0"/>
            <a:r>
              <a:rPr b="1"/>
              <a:t>Muscle</a:t>
            </a:r>
            <a:r>
              <a:rPr/>
              <a:t> — enough strength, balance and aerobic capacity to carry your own groceries up your own stairs at eighty</a:t>
            </a:r>
          </a:p>
          <a:p>
            <a:pPr lvl="0"/>
            <a:r>
              <a:rPr b="1"/>
              <a:t>Money</a:t>
            </a:r>
            <a:r>
              <a:rPr/>
              <a:t> — enough capital that your later years are not governed by the price of things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Why one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Optimise only the mind — nothing to spend the clarity on, or the strength to use it</a:t>
            </a:r>
          </a:p>
          <a:p>
            <a:pPr lvl="0"/>
            <a:r>
              <a:rPr/>
              <a:t>Optimise only the body — you arrive at eighty strong, anxious, and short of options</a:t>
            </a:r>
          </a:p>
          <a:p>
            <a:pPr lvl="0"/>
            <a:r>
              <a:rPr/>
              <a:t>Optimise only the money — you can fund a very comfortable confinement</a:t>
            </a:r>
          </a:p>
          <a:p>
            <a:pPr lvl="0" indent="0" marL="1270000">
              <a:buNone/>
            </a:pPr>
            <a:r>
              <a:rPr sz="2000"/>
              <a:t>Wealth in a wheelchair is a different asset from wealth on a mountain trail.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This is a method, not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Nothing today is personalised medical, cognitive or financial advice</a:t>
            </a:r>
          </a:p>
          <a:p>
            <a:pPr lvl="0"/>
            <a:r>
              <a:rPr/>
              <a:t>Treat any real change in memory or word-finding as something to have assessed — never trained around</a:t>
            </a:r>
          </a:p>
          <a:p>
            <a:pPr lvl="0"/>
            <a:r>
              <a:rPr/>
              <a:t>Take what you draft today to your doctor and to a fee-only planner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Symmetrical compounding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Mind, muscle and money all compound, all decay when unattended, and all fail suddenly rather than gradually.</a:t>
            </a:r>
          </a:p>
          <a:p>
            <a:pPr lvl="0"/>
            <a:r>
              <a:rPr b="1"/>
              <a:t>Compounds:</a:t>
            </a:r>
            <a:r>
              <a:rPr/>
              <a:t> novel skills · early strength training · early contributions</a:t>
            </a:r>
          </a:p>
          <a:p>
            <a:pPr lvl="0"/>
            <a:r>
              <a:rPr b="1"/>
              <a:t>Decays:</a:t>
            </a:r>
            <a:r>
              <a:rPr/>
              <a:t> unused capacity narrows · muscle lost every year past 40 · inflation, 2–4%/year</a:t>
            </a:r>
          </a:p>
          <a:p>
            <a:pPr lvl="0"/>
            <a:r>
              <a:rPr b="1"/>
              <a:t>Fails:</a:t>
            </a:r>
            <a:r>
              <a:rPr/>
              <a:t> cognitive impairment · a fall that breaks something · a bad drawdown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Biological 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Cash under a mattress quietly loses value — everyone accepts this</a:t>
            </a:r>
          </a:p>
          <a:p>
            <a:pPr lvl="0"/>
            <a:r>
              <a:rPr/>
              <a:t>An </a:t>
            </a:r>
            <a:r>
              <a:rPr b="1"/>
              <a:t>untrained body</a:t>
            </a:r>
            <a:r>
              <a:rPr/>
              <a:t> loses value on the same schedule</a:t>
            </a:r>
          </a:p>
          <a:p>
            <a:pPr lvl="0"/>
            <a:r>
              <a:rPr/>
              <a:t>An </a:t>
            </a:r>
            <a:r>
              <a:rPr b="1"/>
              <a:t>untrained mind</a:t>
            </a:r>
            <a:r>
              <a:rPr/>
              <a:t> does too — fewer people notice this one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Cognitive reserve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Behaves less like a stockpile, more like a </a:t>
            </a:r>
            <a:r>
              <a:rPr b="1"/>
              <a:t>credit line</a:t>
            </a:r>
          </a:p>
          <a:p>
            <a:pPr lvl="0"/>
            <a:r>
              <a:rPr/>
              <a:t>Two people with identical scan-confirmed pathology can present a decade apart in symptoms</a:t>
            </a:r>
          </a:p>
          <a:p>
            <a:pPr lvl="0"/>
            <a:r>
              <a:rPr/>
              <a:t>The gap tracks with education, occupational complexity, and how much novel demand you place on your own thinking</a:t>
            </a:r>
          </a:p>
          <a:p>
            <a:pPr lvl="0"/>
            <a:r>
              <a:rPr/>
              <a:t>Built the way the other two are — starts paying off decades before you need it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45% is modifiable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Lancet Commission on dementia prevention: an estimated </a:t>
            </a:r>
            <a:r>
              <a:rPr b="1"/>
              <a:t>45% of dementia cases</a:t>
            </a:r>
            <a:r>
              <a:rPr/>
              <a:t> trace to fourteen modifiable factors across a lifetime.</a:t>
            </a:r>
          </a:p>
          <a:p>
            <a:pPr lvl="0"/>
            <a:r>
              <a:rPr b="1"/>
              <a:t>Early:</a:t>
            </a:r>
            <a:r>
              <a:rPr/>
              <a:t> less education</a:t>
            </a:r>
          </a:p>
          <a:p>
            <a:pPr lvl="0"/>
            <a:r>
              <a:rPr b="1"/>
              <a:t>Midlife:</a:t>
            </a:r>
            <a:r>
              <a:rPr/>
              <a:t> hearing loss, hypertension, obesity, alcohol, brain injury</a:t>
            </a:r>
          </a:p>
          <a:p>
            <a:pPr lvl="0"/>
            <a:r>
              <a:rPr b="1"/>
              <a:t>Later:</a:t>
            </a:r>
            <a:r>
              <a:rPr/>
              <a:t> smoking, depression, inactivity, diabetes, isolation, vision loss</a:t>
            </a:r>
          </a:p>
          <a:p>
            <a:pPr lvl="0" indent="0" marL="0">
              <a:buNone/>
            </a:pPr>
            <a:r>
              <a:rPr/>
              <a:t>Roughly half that list is a heart, ear and eye problem — not only a brain one.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Muscle, in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Roughly </a:t>
            </a:r>
            <a:r>
              <a:rPr b="1"/>
              <a:t>3–8%</a:t>
            </a:r>
            <a:r>
              <a:rPr/>
              <a:t> of muscle mass lost per decade after thirty</a:t>
            </a:r>
          </a:p>
          <a:p>
            <a:pPr lvl="0"/>
            <a:r>
              <a:rPr/>
              <a:t>Accelerating after sixty to </a:t>
            </a:r>
            <a:r>
              <a:rPr b="1"/>
              <a:t>1–2% per year</a:t>
            </a:r>
          </a:p>
          <a:p>
            <a:pPr lvl="0"/>
            <a:r>
              <a:rPr b="1"/>
              <a:t>Power</a:t>
            </a:r>
            <a:r>
              <a:rPr/>
              <a:t> — force produced quickly — falls fastest, and it is what turns a stumble into a recovery rather than a fracture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 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Retirement is usually modelled as one flat thirty-year line. It is not one.</a:t>
            </a:r>
          </a:p>
          <a:p>
            <a:pPr lvl="0"/>
            <a:r>
              <a:rPr/>
              <a:t>Cognitive reserve, physical capacity and spending are all closest to their peak </a:t>
            </a:r>
            <a:r>
              <a:rPr b="1"/>
              <a:t>at the same time</a:t>
            </a:r>
            <a:r>
              <a:rPr/>
              <a:t> — and only briefly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1 — Go-Go (≈60–72)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Mind:</a:t>
            </a:r>
            <a:r>
              <a:rPr/>
              <a:t> build reserve in genuinely new domains; get hearing, vision, blood pressure checked; set up power of attorney now</a:t>
            </a:r>
          </a:p>
          <a:p>
            <a:pPr lvl="0"/>
            <a:r>
              <a:rPr b="1"/>
              <a:t>Body:</a:t>
            </a:r>
            <a:r>
              <a:rPr/>
              <a:t> build the largest possible buffer — VO₂ max, joint mobility, resistance training</a:t>
            </a:r>
          </a:p>
          <a:p>
            <a:pPr lvl="0"/>
            <a:r>
              <a:rPr b="1"/>
              <a:t>Money:</a:t>
            </a:r>
            <a:r>
              <a:rPr/>
              <a:t> peak discretionary spending, matched to peak physical autonomy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2 — Slow-Go (≈73–82)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Mind:</a:t>
            </a:r>
            <a:r>
              <a:rPr/>
              <a:t> protect against isolation as deliberately as against a fall — a standing social commitment</a:t>
            </a:r>
          </a:p>
          <a:p>
            <a:pPr lvl="0"/>
            <a:r>
              <a:rPr b="1"/>
              <a:t>Body:</a:t>
            </a:r>
            <a:r>
              <a:rPr/>
              <a:t> balance, fall prevention, sit-to-stand speed</a:t>
            </a:r>
          </a:p>
          <a:p>
            <a:pPr lvl="0"/>
            <a:r>
              <a:rPr b="1"/>
              <a:t>Money:</a:t>
            </a:r>
            <a:r>
              <a:rPr/>
              <a:t> reallocate toward home ergonomics, local leisure, tax-efficient estate structuring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3 — Care Support (83+)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Mind:</a:t>
            </a:r>
            <a:r>
              <a:rPr/>
              <a:t> routine, familiar surroundings, caregiver engagement — proof the Phase 1 paperwork was actually done</a:t>
            </a:r>
          </a:p>
          <a:p>
            <a:pPr lvl="0"/>
            <a:r>
              <a:rPr b="1"/>
              <a:t>Body:</a:t>
            </a:r>
            <a:r>
              <a:rPr/>
              <a:t> functional movement, bed-to-chair independence, grip strength</a:t>
            </a:r>
          </a:p>
          <a:p>
            <a:pPr lvl="0"/>
            <a:r>
              <a:rPr b="1"/>
              <a:t>Money:</a:t>
            </a:r>
            <a:r>
              <a:rPr/>
              <a:t> drawdown of ring-fenced care funds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Try this now — 3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On your own page:</a:t>
            </a:r>
            <a:r>
              <a:rPr/>
              <a:t> which phase are you closest to, honestly?</a:t>
            </a:r>
          </a:p>
          <a:p>
            <a:pPr lvl="0"/>
            <a:r>
              <a:rPr/>
              <a:t>Write one thing in </a:t>
            </a:r>
            <a:r>
              <a:rPr b="1"/>
              <a:t>mind</a:t>
            </a:r>
            <a:r>
              <a:rPr/>
              <a:t>, one in </a:t>
            </a:r>
            <a:r>
              <a:rPr b="1"/>
              <a:t>muscle</a:t>
            </a:r>
            <a:r>
              <a:rPr/>
              <a:t>, one in </a:t>
            </a:r>
            <a:r>
              <a:rPr b="1"/>
              <a:t>money</a:t>
            </a:r>
            <a:r>
              <a:rPr/>
              <a:t> you would shift this year if that phase starts sooner than you planned</a:t>
            </a:r>
          </a:p>
          <a:p>
            <a:pPr lvl="0"/>
            <a:r>
              <a:rPr/>
              <a:t>No wrong answers — this is a first draft, not a filing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AI is good at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Turning “I want to retire comfortably” into named accounts and review dates</a:t>
            </a:r>
          </a:p>
          <a:p>
            <a:pPr lvl="0"/>
            <a:r>
              <a:rPr/>
              <a:t>Arithmetic and scenarios — compounding, drawdown, “retire three years earlier”</a:t>
            </a:r>
          </a:p>
          <a:p>
            <a:pPr lvl="0"/>
            <a:r>
              <a:rPr/>
              <a:t>An endless supply of genuinely unfamiliar material for the mind plan</a:t>
            </a:r>
          </a:p>
          <a:p>
            <a:pPr lvl="0"/>
            <a:r>
              <a:rPr/>
              <a:t>Programme design and progression for the muscle plan</a:t>
            </a:r>
          </a:p>
          <a:p>
            <a:pPr lvl="0"/>
            <a:r>
              <a:rPr/>
              <a:t>Generating the twenty questions to ask a real professional</a:t>
            </a:r>
          </a:p>
          <a:p>
            <a:pPr lvl="0"/>
            <a:r>
              <a:rPr/>
              <a:t>A weekly ten-minute review that has your plan in context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AI is not good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Knowing your actual numbers — it will invent plausible ones</a:t>
            </a:r>
          </a:p>
          <a:p>
            <a:pPr lvl="0"/>
            <a:r>
              <a:rPr/>
              <a:t>Diagnosing anything cognitive — it is not a validated screening instrument</a:t>
            </a:r>
          </a:p>
          <a:p>
            <a:pPr lvl="0"/>
            <a:r>
              <a:rPr/>
              <a:t>Medical judgement — it cannot see your bloodwork or your knee</a:t>
            </a:r>
          </a:p>
          <a:p>
            <a:pPr lvl="0"/>
            <a:r>
              <a:rPr/>
              <a:t>This year’s contribution limit, reliably</a:t>
            </a:r>
          </a:p>
          <a:p>
            <a:pPr lvl="0"/>
            <a:r>
              <a:rPr/>
              <a:t>Caring whether you do it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Never paste this into a chatbot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Your SIN or Social Security number, account numbers, banking credentials</a:t>
            </a:r>
          </a:p>
          <a:p>
            <a:pPr lvl="0"/>
            <a:r>
              <a:rPr/>
              <a:t>Full medical records</a:t>
            </a:r>
          </a:p>
          <a:p>
            <a:pPr lvl="0"/>
            <a:r>
              <a:rPr/>
              <a:t>Your name plus your net worth in the same sentence</a:t>
            </a:r>
          </a:p>
          <a:p>
            <a:pPr lvl="0" indent="0" marL="0">
              <a:buNone/>
            </a:pPr>
            <a:r>
              <a:rPr b="1"/>
              <a:t>Instead:</a:t>
            </a:r>
            <a:r>
              <a:rPr/>
              <a:t> plan in ratios. </a:t>
            </a:r>
            <a:r>
              <a:rPr i="1"/>
              <a:t>“My spending is $X. My RRSP is 5.8X.”</a:t>
            </a:r>
            <a:r>
              <a:rPr/>
              <a:t> — not the dollar figures themselves.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Try this now — 5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Open a model on your phone.</a:t>
            </a:r>
            <a:r>
              <a:rPr/>
              <a:t> Paste this, filling in your own age and one honest constraint:</a:t>
            </a:r>
          </a:p>
          <a:p>
            <a:pPr lvl="0" indent="0" marL="1270000">
              <a:buNone/>
            </a:pPr>
            <a:r>
              <a:rPr sz="2000"/>
              <a:t>I am [age], work a desk job, and have about three hours a week for something genuinely new. Suggest three unfamiliar skills or domains I could commit to for six months — at least one with a social version near me — and explain why each counts as </a:t>
            </a:r>
            <a:r>
              <a:rPr sz="2000" i="1"/>
              <a:t>novel</a:t>
            </a:r>
            <a:r>
              <a:rPr sz="2000"/>
              <a:t> learning, not practice at something I already do.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 plans, in one line 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</a:t>
            </a:r>
            <a:r>
              <a:rPr/>
              <a:t> — novel learning, structured social contact, sleep, vascular risk factors, aerobic exercise</a:t>
            </a:r>
          </a:p>
          <a:p>
            <a:pPr lvl="0"/>
            <a:r>
              <a:rPr b="1"/>
              <a:t>Muscle</a:t>
            </a:r>
            <a:r>
              <a:rPr/>
              <a:t> — two full-body sessions a week: one squat, one hinge, one push, one pull, one carry</a:t>
            </a:r>
          </a:p>
          <a:p>
            <a:pPr lvl="0"/>
            <a:r>
              <a:rPr b="1"/>
              <a:t>Money</a:t>
            </a:r>
            <a:r>
              <a:rPr/>
              <a:t> — measure the year, set the floor, clear high-interest debt, fill the tax-advantaged space, automate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Keep the plan alive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Put mind, muscle and money in three plain files, under version control</a:t>
            </a:r>
          </a:p>
          <a:p>
            <a:pPr lvl="0"/>
            <a:r>
              <a:rPr/>
              <a:t>A quarterly ritual, twenty minutes: paste the file, ask what changed, update the markers, commit</a:t>
            </a:r>
          </a:p>
          <a:p>
            <a:pPr lvl="0"/>
            <a:r>
              <a:rPr/>
              <a:t>Reviewing the cognitive and physical markers </a:t>
            </a:r>
            <a:r>
              <a:rPr b="1"/>
              <a:t>in the same sitting</a:t>
            </a:r>
            <a:r>
              <a:rPr/>
              <a:t> as the money is the part that makes it OWL, not three plans in separate drawers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Where to go from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full framework, with every prompt used today: </a:t>
            </a:r>
            <a:r>
              <a:rPr b="1"/>
              <a:t>Planning to Age Well, with AI</a:t>
            </a:r>
            <a:r>
              <a:rPr/>
              <a:t> — </a:t>
            </a:r>
            <a:r>
              <a:rPr>
                <a:hlinkClick r:id="rId2"/>
              </a:rPr>
              <a:t>collegica.org/aging-well/ai-planning</a:t>
            </a:r>
          </a:p>
          <a:p>
            <a:pPr lvl="0"/>
            <a:r>
              <a:rPr/>
              <a:t>The first step of the money plan, as a tool: </a:t>
            </a:r>
            <a:r>
              <a:rPr b="1"/>
              <a:t>A Year of Spending, from Your Own Statements</a:t>
            </a:r>
            <a:r>
              <a:rPr/>
              <a:t> — </a:t>
            </a:r>
            <a:r>
              <a:rPr>
                <a:hlinkClick r:id="rId3"/>
              </a:rPr>
              <a:t>collegica.org/aging-well/budget-from-statements</a:t>
            </a:r>
          </a:p>
          <a:p>
            <a:pPr lvl="0"/>
            <a:r>
              <a:rPr/>
              <a:t>Slides, video and this deck: </a:t>
            </a:r>
            <a:r>
              <a:rPr>
                <a:hlinkClick r:id="rId4"/>
              </a:rPr>
              <a:t>collegica.org/talks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OWL Planning</a:t>
            </a:r>
            <a:r>
              <a:rPr/>
              <a:t> — Optimal Wealth and Longevity Planning</a:t>
            </a:r>
          </a:p>
          <a:p>
            <a:pPr lvl="0" indent="0" marL="0">
              <a:buNone/>
            </a:pPr>
            <a:r>
              <a:rPr/>
              <a:t>Questions — now, or find us after.</a:t>
            </a:r>
          </a:p>
        </p:txBody>
      </p:sp>
    </p:spTree>
  </p:cSld>
</p:sld>
</file>

<file path=ppt/theme/theme1.xml><?xml version="1.0" encoding="utf-8"?>
<a:theme xmlns:a="http://schemas.openxmlformats.org/drawingml/2006/main" name="Cosmic Lat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mic Latte" id="{689C1CBC-A372-ED4C-A38C-441AC706A1A4}" vid="{44785AA0-04C0-4846-AC8A-8123607AC8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64</Words>
  <Application>Microsoft Macintosh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Rockwell</vt:lpstr>
      <vt:lpstr>Trebuchet MS</vt:lpstr>
      <vt:lpstr>Cosmic Latte</vt:lpstr>
      <vt:lpstr>Slides 1</vt:lpstr>
      <vt:lpstr>Test 1</vt:lpstr>
      <vt:lpstr>Test 2 Sub heading</vt:lpstr>
      <vt:lpstr>New slide</vt:lpstr>
      <vt:lpstr>Incremental Lists</vt:lpstr>
      <vt:lpstr>Speaker Notes</vt:lpstr>
      <vt:lpstr>Columns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Your Future with AI</dc:title>
  <dc:creator>OWL Planning · presented with Collegica</dc:creator>
  <cp:keywords/>
  <dcterms:created xsi:type="dcterms:W3CDTF">2026-10-03T19:35:25Z</dcterms:created>
  <dcterms:modified xsi:type="dcterms:W3CDTF">2026-10-03T19:35:25Z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/>
  </property>
  <property fmtid="{D5CDD505-2E9C-101B-9397-08002B2CF9AE}" pid="5" name="by-author">
    <vt:lpwstr/>
  </property>
  <property fmtid="{D5CDD505-2E9C-101B-9397-08002B2CF9AE}" pid="6" name="csl">
    <vt:lpwstr>../../bibliography/citethemright10th.csl</vt:lpwstr>
  </property>
  <property fmtid="{D5CDD505-2E9C-101B-9397-08002B2CF9AE}" pid="7" name="date">
    <vt:lpwstr>September 10, 2026</vt:lpwstr>
  </property>
  <property fmtid="{D5CDD505-2E9C-101B-9397-08002B2CF9AE}" pid="8" name="date-format">
    <vt:lpwstr>long</vt:lpwstr>
  </property>
  <property fmtid="{D5CDD505-2E9C-101B-9397-08002B2CF9AE}" pid="9" name="engines">
    <vt:lpwstr/>
  </property>
  <property fmtid="{D5CDD505-2E9C-101B-9397-08002B2CF9AE}" pid="10" name="header-includes">
    <vt:lpwstr/>
  </property>
  <property fmtid="{D5CDD505-2E9C-101B-9397-08002B2CF9AE}" pid="11" name="include-after">
    <vt:lpwstr/>
  </property>
  <property fmtid="{D5CDD505-2E9C-101B-9397-08002B2CF9AE}" pid="12" name="include-before">
    <vt:lpwstr/>
  </property>
  <property fmtid="{D5CDD505-2E9C-101B-9397-08002B2CF9AE}" pid="13" name="labels">
    <vt:lpwstr/>
  </property>
  <property fmtid="{D5CDD505-2E9C-101B-9397-08002B2CF9AE}" pid="14" name="modulecode">
    <vt:lpwstr/>
  </property>
  <property fmtid="{D5CDD505-2E9C-101B-9397-08002B2CF9AE}" pid="15" name="subtitle">
    <vt:lpwstr>A hands-on workshop — Mind, Muscle and Money</vt:lpwstr>
  </property>
  <property fmtid="{D5CDD505-2E9C-101B-9397-08002B2CF9AE}" pid="16" name="toc-title">
    <vt:lpwstr>Table of contents</vt:lpwstr>
  </property>
</Properties>
</file>